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66" r:id="rId16"/>
    <p:sldId id="272" r:id="rId17"/>
    <p:sldId id="273" r:id="rId18"/>
    <p:sldId id="274" r:id="rId19"/>
    <p:sldId id="275" r:id="rId20"/>
    <p:sldId id="285" r:id="rId21"/>
    <p:sldId id="267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3" r:id="rId3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8"/>
    <p:restoredTop sz="94624"/>
  </p:normalViewPr>
  <p:slideViewPr>
    <p:cSldViewPr snapToGrid="0" snapToObject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3/4/2018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3/4/2018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3/4/2018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3/4/2018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28505" y="358746"/>
            <a:ext cx="6629400" cy="1967870"/>
          </a:xfrm>
        </p:spPr>
        <p:txBody>
          <a:bodyPr/>
          <a:lstStyle/>
          <a:p>
            <a:r>
              <a:rPr lang="en-US" b="1" u="sng" dirty="0" smtClean="0"/>
              <a:t>Pneumonia</a:t>
            </a:r>
            <a:endParaRPr lang="en-US" b="1" u="sng" dirty="0"/>
          </a:p>
        </p:txBody>
      </p:sp>
      <p:sp>
        <p:nvSpPr>
          <p:cNvPr id="5" name="Rectangle 4"/>
          <p:cNvSpPr/>
          <p:nvPr/>
        </p:nvSpPr>
        <p:spPr>
          <a:xfrm>
            <a:off x="1849892" y="3250876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ESSA ALRASHEDI</a:t>
            </a:r>
          </a:p>
          <a:p>
            <a:pPr algn="ctr"/>
            <a:r>
              <a:rPr lang="en-US" b="1" dirty="0" smtClean="0"/>
              <a:t>PEDIATRIC PULMONOLOGIST</a:t>
            </a:r>
          </a:p>
          <a:p>
            <a:pPr algn="ctr"/>
            <a:r>
              <a:rPr lang="en-US" b="1" dirty="0" smtClean="0"/>
              <a:t>CHILDREN HOSPITAL</a:t>
            </a:r>
          </a:p>
          <a:p>
            <a:pPr algn="ctr"/>
            <a:r>
              <a:rPr lang="en-US" b="1" dirty="0" smtClean="0"/>
              <a:t>King Saud Medical City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58165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u="sng" dirty="0"/>
              <a:t>LABORATORY AND IMAGING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otherwise healthy children without life-threatening disease, </a:t>
            </a:r>
            <a:r>
              <a:rPr lang="en-US" b="1" u="sng" dirty="0">
                <a:solidFill>
                  <a:srgbClr val="FF0000"/>
                </a:solidFill>
              </a:rPr>
              <a:t>invasive procedures </a:t>
            </a:r>
            <a:r>
              <a:rPr lang="en-US" dirty="0"/>
              <a:t>to obtain lower respiratory tissue or </a:t>
            </a:r>
            <a:r>
              <a:rPr lang="en-US" dirty="0" smtClean="0"/>
              <a:t>secretions </a:t>
            </a:r>
            <a:r>
              <a:rPr lang="en-US" dirty="0"/>
              <a:t>usually are </a:t>
            </a:r>
            <a:r>
              <a:rPr lang="en-US" b="1" u="sng" dirty="0">
                <a:solidFill>
                  <a:srgbClr val="FF0000"/>
                </a:solidFill>
              </a:rPr>
              <a:t>not</a:t>
            </a:r>
            <a:r>
              <a:rPr lang="en-US" dirty="0"/>
              <a:t> indicated. </a:t>
            </a:r>
          </a:p>
          <a:p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b="1" u="sng" dirty="0" smtClean="0">
                <a:solidFill>
                  <a:srgbClr val="FF0000"/>
                </a:solidFill>
              </a:rPr>
              <a:t>(</a:t>
            </a:r>
            <a:r>
              <a:rPr lang="en-US" b="1" u="sng" dirty="0">
                <a:solidFill>
                  <a:srgbClr val="FF0000"/>
                </a:solidFill>
              </a:rPr>
              <a:t>WBC) </a:t>
            </a:r>
            <a:r>
              <a:rPr lang="en-US" dirty="0"/>
              <a:t>count with </a:t>
            </a:r>
            <a:r>
              <a:rPr lang="en-US" b="1" u="sng" dirty="0">
                <a:solidFill>
                  <a:srgbClr val="3366FF"/>
                </a:solidFill>
              </a:rPr>
              <a:t>viral pneumonias </a:t>
            </a:r>
            <a:r>
              <a:rPr lang="en-US" dirty="0"/>
              <a:t>is often </a:t>
            </a:r>
            <a:r>
              <a:rPr lang="en-US" b="1" u="sng" dirty="0">
                <a:solidFill>
                  <a:srgbClr val="3366FF"/>
                </a:solidFill>
              </a:rPr>
              <a:t>normal</a:t>
            </a:r>
            <a:r>
              <a:rPr lang="en-US" dirty="0"/>
              <a:t> or mildly elevated, with a predominance of lymphocytes, whereas with </a:t>
            </a:r>
            <a:r>
              <a:rPr lang="en-US" b="1" u="sng" dirty="0">
                <a:solidFill>
                  <a:srgbClr val="008000"/>
                </a:solidFill>
              </a:rPr>
              <a:t>bacterial pneumonias </a:t>
            </a:r>
            <a:r>
              <a:rPr lang="en-US" dirty="0"/>
              <a:t>the WBC count is </a:t>
            </a:r>
            <a:r>
              <a:rPr lang="en-US" b="1" u="sng" dirty="0">
                <a:solidFill>
                  <a:srgbClr val="008000"/>
                </a:solidFill>
              </a:rPr>
              <a:t>elevated</a:t>
            </a:r>
            <a:r>
              <a:rPr lang="en-US" dirty="0"/>
              <a:t> </a:t>
            </a:r>
            <a:r>
              <a:rPr lang="en-US" dirty="0" smtClean="0"/>
              <a:t>with </a:t>
            </a:r>
            <a:r>
              <a:rPr lang="en-US" dirty="0"/>
              <a:t>a predominance of </a:t>
            </a:r>
            <a:r>
              <a:rPr lang="en-US" b="1" u="sng" dirty="0">
                <a:solidFill>
                  <a:srgbClr val="008000"/>
                </a:solidFill>
              </a:rPr>
              <a:t>neutrophils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53465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u="sng" dirty="0"/>
              <a:t>LABORATORY AND IMAGING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b="1" u="sng" dirty="0" smtClean="0">
                <a:solidFill>
                  <a:srgbClr val="FF0000"/>
                </a:solidFill>
              </a:rPr>
              <a:t>Blood </a:t>
            </a:r>
            <a:r>
              <a:rPr lang="en-US" b="1" u="sng" dirty="0">
                <a:solidFill>
                  <a:srgbClr val="FF0000"/>
                </a:solidFill>
              </a:rPr>
              <a:t>cultures </a:t>
            </a:r>
            <a:r>
              <a:rPr lang="en-US" dirty="0"/>
              <a:t>should be performed on hospitalized children to attempt to diagnose a bacterial cause of pneumonia.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Blood </a:t>
            </a:r>
            <a:r>
              <a:rPr lang="en-US" dirty="0"/>
              <a:t>cultures are </a:t>
            </a:r>
            <a:r>
              <a:rPr lang="en-US" b="1" u="sng" dirty="0">
                <a:solidFill>
                  <a:srgbClr val="3366FF"/>
                </a:solidFill>
              </a:rPr>
              <a:t>positive in 10% to 20% </a:t>
            </a:r>
            <a:r>
              <a:rPr lang="en-US" dirty="0"/>
              <a:t>of bacterial pneumonia and are considered to be confirmatory of the cause of pneumonia if positive for a recognized </a:t>
            </a:r>
            <a:r>
              <a:rPr lang="en-US" dirty="0" smtClean="0"/>
              <a:t>respiratory </a:t>
            </a:r>
            <a:r>
              <a:rPr lang="en-US" dirty="0"/>
              <a:t>pathogen. </a:t>
            </a:r>
          </a:p>
        </p:txBody>
      </p:sp>
    </p:spTree>
    <p:extLst>
      <p:ext uri="{BB962C8B-B14F-4D97-AF65-F5344CB8AC3E}">
        <p14:creationId xmlns:p14="http://schemas.microsoft.com/office/powerpoint/2010/main" xmlns="" val="195478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u="sng" dirty="0"/>
              <a:t>LABORATORY AND IMAGING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>
                <a:solidFill>
                  <a:srgbClr val="008000"/>
                </a:solidFill>
              </a:rPr>
              <a:t>Viral respiratory </a:t>
            </a:r>
            <a:r>
              <a:rPr lang="en-US" dirty="0"/>
              <a:t>pathogens can be diagnosed using polymerase chain reaction </a:t>
            </a:r>
            <a:r>
              <a:rPr lang="en-US" b="1" u="sng" dirty="0">
                <a:solidFill>
                  <a:srgbClr val="3366FF"/>
                </a:solidFill>
              </a:rPr>
              <a:t>(PCR) </a:t>
            </a:r>
            <a:r>
              <a:rPr lang="en-US" dirty="0"/>
              <a:t>or </a:t>
            </a:r>
            <a:r>
              <a:rPr lang="en-US" b="1" u="sng" dirty="0">
                <a:solidFill>
                  <a:srgbClr val="3366FF"/>
                </a:solidFill>
              </a:rPr>
              <a:t>rapid viral antigen detection. </a:t>
            </a:r>
            <a:endParaRPr lang="en-US" b="1" u="sng" dirty="0" smtClean="0">
              <a:solidFill>
                <a:srgbClr val="3366FF"/>
              </a:solidFill>
            </a:endParaRPr>
          </a:p>
          <a:p>
            <a:endParaRPr lang="en-US" b="1" u="sng" dirty="0">
              <a:solidFill>
                <a:srgbClr val="3366FF"/>
              </a:solidFill>
            </a:endParaRPr>
          </a:p>
          <a:p>
            <a:r>
              <a:rPr lang="en-US" b="1" u="sng" dirty="0" smtClean="0">
                <a:solidFill>
                  <a:srgbClr val="008000"/>
                </a:solidFill>
              </a:rPr>
              <a:t>CMV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b="1" u="sng" dirty="0">
                <a:solidFill>
                  <a:srgbClr val="008000"/>
                </a:solidFill>
              </a:rPr>
              <a:t>enterovirus</a:t>
            </a:r>
            <a:r>
              <a:rPr lang="en-US" dirty="0"/>
              <a:t> can be cultured from the nasopharynx, urine, or bronchoalveolar lavage fluid. </a:t>
            </a:r>
          </a:p>
          <a:p>
            <a:pPr marL="114300" indent="0">
              <a:buNone/>
            </a:pPr>
            <a:endParaRPr lang="en-US" b="1" u="sng" dirty="0">
              <a:solidFill>
                <a:srgbClr val="008000"/>
              </a:solidFill>
            </a:endParaRPr>
          </a:p>
          <a:p>
            <a:r>
              <a:rPr lang="en-US" b="1" u="sng" dirty="0" smtClean="0">
                <a:solidFill>
                  <a:srgbClr val="008000"/>
                </a:solidFill>
              </a:rPr>
              <a:t>M</a:t>
            </a:r>
            <a:r>
              <a:rPr lang="en-US" b="1" u="sng" dirty="0">
                <a:solidFill>
                  <a:srgbClr val="008000"/>
                </a:solidFill>
              </a:rPr>
              <a:t>. pneumoniae </a:t>
            </a:r>
            <a:r>
              <a:rPr lang="en-US" dirty="0" smtClean="0"/>
              <a:t>can </a:t>
            </a:r>
            <a:r>
              <a:rPr lang="en-US" dirty="0"/>
              <a:t>be confirmed by </a:t>
            </a:r>
            <a:r>
              <a:rPr lang="en-US" i="1" dirty="0"/>
              <a:t>Mycoplasma </a:t>
            </a:r>
            <a:r>
              <a:rPr lang="en-US" b="1" u="sng" dirty="0">
                <a:solidFill>
                  <a:srgbClr val="3366FF"/>
                </a:solidFill>
              </a:rPr>
              <a:t>PCR</a:t>
            </a:r>
            <a:r>
              <a:rPr lang="en-US" b="1" u="sng" dirty="0" smtClean="0">
                <a:solidFill>
                  <a:srgbClr val="3366FF"/>
                </a:solidFill>
              </a:rPr>
              <a:t>.</a:t>
            </a:r>
          </a:p>
          <a:p>
            <a:endParaRPr lang="en-US" b="1" u="sng" dirty="0" smtClean="0">
              <a:solidFill>
                <a:srgbClr val="008000"/>
              </a:solidFill>
            </a:endParaRPr>
          </a:p>
          <a:p>
            <a:endParaRPr lang="en-US" dirty="0"/>
          </a:p>
          <a:p>
            <a:endParaRPr lang="en-US" b="1" u="sng" dirty="0">
              <a:solidFill>
                <a:srgbClr val="3366FF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5478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u="sng" dirty="0"/>
              <a:t>LABORATORY AND IMAGING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Frontal and lateral </a:t>
            </a:r>
            <a:r>
              <a:rPr lang="en-US" b="1" u="sng" dirty="0" smtClean="0">
                <a:solidFill>
                  <a:srgbClr val="FF0000"/>
                </a:solidFill>
              </a:rPr>
              <a:t>CXRs</a:t>
            </a:r>
            <a:r>
              <a:rPr lang="en-US" dirty="0" smtClean="0"/>
              <a:t> </a:t>
            </a:r>
            <a:r>
              <a:rPr lang="en-US" dirty="0"/>
              <a:t>are required to localize </a:t>
            </a:r>
            <a:r>
              <a:rPr lang="en-US" dirty="0" smtClean="0"/>
              <a:t>disease </a:t>
            </a:r>
            <a:r>
              <a:rPr lang="en-US" dirty="0"/>
              <a:t>and adequately visualize </a:t>
            </a:r>
            <a:r>
              <a:rPr lang="en-US" b="1" u="sng" dirty="0">
                <a:solidFill>
                  <a:srgbClr val="3366FF"/>
                </a:solidFill>
              </a:rPr>
              <a:t>retrocardiac</a:t>
            </a:r>
            <a:r>
              <a:rPr lang="en-US" dirty="0"/>
              <a:t> </a:t>
            </a:r>
            <a:r>
              <a:rPr lang="en-US" dirty="0" smtClean="0"/>
              <a:t>infiltrates.</a:t>
            </a:r>
          </a:p>
          <a:p>
            <a:endParaRPr lang="en-US" dirty="0"/>
          </a:p>
          <a:p>
            <a:r>
              <a:rPr lang="en-US" dirty="0"/>
              <a:t>T</a:t>
            </a:r>
            <a:r>
              <a:rPr lang="en-US" smtClean="0"/>
              <a:t>hey </a:t>
            </a:r>
            <a:r>
              <a:rPr lang="en-US" dirty="0"/>
              <a:t>are </a:t>
            </a:r>
            <a:r>
              <a:rPr lang="en-US" b="1" u="sng" dirty="0">
                <a:solidFill>
                  <a:srgbClr val="FF0000"/>
                </a:solidFill>
              </a:rPr>
              <a:t>not</a:t>
            </a:r>
            <a:r>
              <a:rPr lang="en-US" dirty="0"/>
              <a:t> necessary to confirm the diagnosis in well-</a:t>
            </a:r>
            <a:r>
              <a:rPr lang="en-US" dirty="0" smtClean="0"/>
              <a:t>appearing </a:t>
            </a:r>
            <a:r>
              <a:rPr lang="en-US" b="1" u="sng" dirty="0">
                <a:solidFill>
                  <a:srgbClr val="008000"/>
                </a:solidFill>
              </a:rPr>
              <a:t>outpatients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u="sng" dirty="0">
                <a:solidFill>
                  <a:srgbClr val="FF0000"/>
                </a:solidFill>
              </a:rPr>
              <a:t>Decubitus</a:t>
            </a:r>
            <a:r>
              <a:rPr lang="en-US" dirty="0"/>
              <a:t> views or </a:t>
            </a:r>
            <a:r>
              <a:rPr lang="en-US" b="1" u="sng" dirty="0">
                <a:solidFill>
                  <a:srgbClr val="FF0000"/>
                </a:solidFill>
              </a:rPr>
              <a:t>ultrasound</a:t>
            </a:r>
            <a:r>
              <a:rPr lang="en-US" dirty="0"/>
              <a:t> should be used to assess size of pleural effusions and whether they are freely mobile. </a:t>
            </a:r>
            <a:endParaRPr lang="en-US" dirty="0" smtClean="0"/>
          </a:p>
          <a:p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b="1" u="sng" dirty="0" smtClean="0">
                <a:solidFill>
                  <a:srgbClr val="FF0000"/>
                </a:solidFill>
              </a:rPr>
              <a:t>(</a:t>
            </a:r>
            <a:r>
              <a:rPr lang="en-US" b="1" u="sng" dirty="0">
                <a:solidFill>
                  <a:srgbClr val="FF0000"/>
                </a:solidFill>
              </a:rPr>
              <a:t>CT)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is used to evaluate serious </a:t>
            </a:r>
            <a:r>
              <a:rPr lang="en-US" dirty="0" smtClean="0"/>
              <a:t>disease</a:t>
            </a:r>
            <a:r>
              <a:rPr lang="en-US" dirty="0"/>
              <a:t>, pleural abscesses, bronchiectasis, and effusion </a:t>
            </a:r>
            <a:r>
              <a:rPr lang="en-US" dirty="0" smtClean="0"/>
              <a:t>characteristics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95478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u="sng" dirty="0"/>
              <a:t>LABORATORY AND IMAGING STUDIES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/>
          <a:stretch/>
        </p:blipFill>
        <p:spPr>
          <a:xfrm>
            <a:off x="457200" y="1634728"/>
            <a:ext cx="8229600" cy="5092808"/>
          </a:xfrm>
        </p:spPr>
      </p:pic>
    </p:spTree>
    <p:extLst>
      <p:ext uri="{BB962C8B-B14F-4D97-AF65-F5344CB8AC3E}">
        <p14:creationId xmlns:p14="http://schemas.microsoft.com/office/powerpoint/2010/main" xmlns="" val="195478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33" b="-2711"/>
          <a:stretch/>
        </p:blipFill>
        <p:spPr>
          <a:xfrm>
            <a:off x="457200" y="1546705"/>
            <a:ext cx="8229600" cy="5193406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u="sng" dirty="0"/>
              <a:t>LABORATORY AND IMAGING STUDIES</a:t>
            </a:r>
          </a:p>
        </p:txBody>
      </p:sp>
    </p:spTree>
    <p:extLst>
      <p:ext uri="{BB962C8B-B14F-4D97-AF65-F5344CB8AC3E}">
        <p14:creationId xmlns:p14="http://schemas.microsoft.com/office/powerpoint/2010/main" xmlns="" val="282665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DIFFERENTIAL DIAGNOSIS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ea"/>
              <a:buAutoNum type="circleNumDbPlain"/>
            </a:pPr>
            <a:endParaRPr lang="en-US" sz="2800" b="1" u="sng" dirty="0" smtClean="0">
              <a:solidFill>
                <a:srgbClr val="3366FF"/>
              </a:solidFill>
            </a:endParaRPr>
          </a:p>
          <a:p>
            <a:pPr marL="571500" indent="-457200">
              <a:buFont typeface="+mj-ea"/>
              <a:buAutoNum type="circleNumDbPlain"/>
            </a:pPr>
            <a:r>
              <a:rPr lang="en-US" sz="2800" b="1" u="sng" dirty="0" smtClean="0">
                <a:solidFill>
                  <a:srgbClr val="3366FF"/>
                </a:solidFill>
              </a:rPr>
              <a:t>Allergic pneumonitis.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sz="2800" b="1" u="sng" dirty="0" smtClean="0">
                <a:solidFill>
                  <a:srgbClr val="3366FF"/>
                </a:solidFill>
              </a:rPr>
              <a:t>Asthma.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sz="2800" b="1" u="sng" dirty="0">
                <a:solidFill>
                  <a:srgbClr val="3366FF"/>
                </a:solidFill>
              </a:rPr>
              <a:t>C</a:t>
            </a:r>
            <a:r>
              <a:rPr lang="en-US" sz="2800" b="1" u="sng" dirty="0" smtClean="0">
                <a:solidFill>
                  <a:srgbClr val="3366FF"/>
                </a:solidFill>
              </a:rPr>
              <a:t>ystic fibrosis.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sz="2800" b="1" u="sng" dirty="0">
                <a:solidFill>
                  <a:srgbClr val="3366FF"/>
                </a:solidFill>
              </a:rPr>
              <a:t>P</a:t>
            </a:r>
            <a:r>
              <a:rPr lang="en-US" sz="2800" b="1" u="sng" dirty="0" smtClean="0">
                <a:solidFill>
                  <a:srgbClr val="3366FF"/>
                </a:solidFill>
              </a:rPr>
              <a:t>ulmonary edema.</a:t>
            </a:r>
            <a:endParaRPr lang="en-US" sz="2800" b="1" u="sng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520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-2"/>
          <a:stretch/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xmlns="" val="375108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/>
            </a:pPr>
            <a:r>
              <a:rPr lang="en-US" b="1" u="sng" dirty="0" smtClean="0">
                <a:solidFill>
                  <a:srgbClr val="3366FF"/>
                </a:solidFill>
              </a:rPr>
              <a:t>Supportive</a:t>
            </a:r>
            <a:r>
              <a:rPr lang="en-US" dirty="0" smtClean="0"/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b="1" u="sng" dirty="0">
                <a:solidFill>
                  <a:srgbClr val="3366FF"/>
                </a:solidFill>
              </a:rPr>
              <a:t>S</a:t>
            </a:r>
            <a:r>
              <a:rPr lang="en-US" b="1" u="sng" dirty="0" smtClean="0">
                <a:solidFill>
                  <a:srgbClr val="3366FF"/>
                </a:solidFill>
              </a:rPr>
              <a:t>pecific </a:t>
            </a:r>
            <a:r>
              <a:rPr lang="en-US" b="1" u="sng" dirty="0">
                <a:solidFill>
                  <a:srgbClr val="3366FF"/>
                </a:solidFill>
              </a:rPr>
              <a:t>treatment </a:t>
            </a:r>
            <a:r>
              <a:rPr lang="en-US" dirty="0"/>
              <a:t>and depends on the degree of illness, </a:t>
            </a:r>
            <a:r>
              <a:rPr lang="en-US" dirty="0" smtClean="0"/>
              <a:t>complications</a:t>
            </a:r>
            <a:r>
              <a:rPr lang="en-US" dirty="0"/>
              <a:t>, and knowledge of the infectious agent likely causing the pneumonia. </a:t>
            </a:r>
          </a:p>
          <a:p>
            <a:endParaRPr lang="en-US" dirty="0" smtClean="0"/>
          </a:p>
          <a:p>
            <a:r>
              <a:rPr lang="en-US" b="1" u="sng" dirty="0" smtClean="0">
                <a:solidFill>
                  <a:srgbClr val="FF0000"/>
                </a:solidFill>
              </a:rPr>
              <a:t>Most</a:t>
            </a:r>
            <a:r>
              <a:rPr lang="en-US" dirty="0" smtClean="0"/>
              <a:t> </a:t>
            </a:r>
            <a:r>
              <a:rPr lang="en-US" dirty="0"/>
              <a:t>cases of pneumonia in healthy children can be managed on an </a:t>
            </a:r>
            <a:r>
              <a:rPr lang="en-US" b="1" u="sng" dirty="0">
                <a:solidFill>
                  <a:srgbClr val="008000"/>
                </a:solidFill>
              </a:rPr>
              <a:t>outpatient</a:t>
            </a:r>
            <a:r>
              <a:rPr lang="en-US" dirty="0"/>
              <a:t> basis. 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112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u="sng" dirty="0" smtClean="0">
                <a:solidFill>
                  <a:srgbClr val="FF0000"/>
                </a:solidFill>
              </a:rPr>
              <a:t>Indications of Hospitalization :</a:t>
            </a:r>
          </a:p>
          <a:p>
            <a:pPr marL="571500" indent="-457200">
              <a:buFont typeface="+mj-ea"/>
              <a:buAutoNum type="circleNumDbPlain"/>
            </a:pPr>
            <a:endParaRPr lang="en-US" dirty="0" smtClean="0">
              <a:solidFill>
                <a:srgbClr val="008000"/>
              </a:solidFill>
            </a:endParaRP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008000"/>
                </a:solidFill>
              </a:rPr>
              <a:t>Hypoxemia.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solidFill>
                  <a:srgbClr val="008000"/>
                </a:solidFill>
              </a:rPr>
              <a:t>I</a:t>
            </a:r>
            <a:r>
              <a:rPr lang="en-US" dirty="0" smtClean="0">
                <a:solidFill>
                  <a:srgbClr val="008000"/>
                </a:solidFill>
              </a:rPr>
              <a:t>nability </a:t>
            </a:r>
            <a:r>
              <a:rPr lang="en-US" dirty="0">
                <a:solidFill>
                  <a:srgbClr val="008000"/>
                </a:solidFill>
              </a:rPr>
              <a:t>to maintain adequate </a:t>
            </a:r>
            <a:r>
              <a:rPr lang="en-US" dirty="0" smtClean="0">
                <a:solidFill>
                  <a:srgbClr val="008000"/>
                </a:solidFill>
              </a:rPr>
              <a:t>hydration.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solidFill>
                  <a:srgbClr val="008000"/>
                </a:solidFill>
              </a:rPr>
              <a:t>M</a:t>
            </a:r>
            <a:r>
              <a:rPr lang="en-US" dirty="0" smtClean="0">
                <a:solidFill>
                  <a:srgbClr val="008000"/>
                </a:solidFill>
              </a:rPr>
              <a:t>oderate </a:t>
            </a:r>
            <a:r>
              <a:rPr lang="en-US" dirty="0">
                <a:solidFill>
                  <a:srgbClr val="008000"/>
                </a:solidFill>
              </a:rPr>
              <a:t>to severe respiratory </a:t>
            </a:r>
            <a:r>
              <a:rPr lang="en-US" dirty="0" smtClean="0">
                <a:solidFill>
                  <a:srgbClr val="008000"/>
                </a:solidFill>
              </a:rPr>
              <a:t>distress.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008000"/>
                </a:solidFill>
              </a:rPr>
              <a:t>Infants under </a:t>
            </a:r>
            <a:r>
              <a:rPr lang="en-US" dirty="0">
                <a:solidFill>
                  <a:srgbClr val="008000"/>
                </a:solidFill>
              </a:rPr>
              <a:t>6 months with suspected bacterial </a:t>
            </a:r>
            <a:r>
              <a:rPr lang="en-US" dirty="0" smtClean="0">
                <a:solidFill>
                  <a:srgbClr val="008000"/>
                </a:solidFill>
              </a:rPr>
              <a:t>pneumonia.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008000"/>
                </a:solidFill>
              </a:rPr>
              <a:t>Concern exists </a:t>
            </a:r>
            <a:r>
              <a:rPr lang="en-US" dirty="0">
                <a:solidFill>
                  <a:srgbClr val="008000"/>
                </a:solidFill>
              </a:rPr>
              <a:t>about a family’s ability to care for the </a:t>
            </a:r>
            <a:r>
              <a:rPr lang="en-US" dirty="0" smtClean="0">
                <a:solidFill>
                  <a:srgbClr val="008000"/>
                </a:solidFill>
              </a:rPr>
              <a:t>child. </a:t>
            </a:r>
            <a:endParaRPr lang="en-US" dirty="0">
              <a:solidFill>
                <a:srgbClr val="008000"/>
              </a:solidFill>
            </a:endParaRPr>
          </a:p>
          <a:p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TREATMENT</a:t>
            </a:r>
          </a:p>
        </p:txBody>
      </p:sp>
    </p:spTree>
    <p:extLst>
      <p:ext uri="{BB962C8B-B14F-4D97-AF65-F5344CB8AC3E}">
        <p14:creationId xmlns:p14="http://schemas.microsoft.com/office/powerpoint/2010/main" xmlns="" val="45667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Objectives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8650" indent="-514350">
              <a:buFont typeface="+mj-ea"/>
              <a:buAutoNum type="circleNumDbPlain"/>
            </a:pPr>
            <a:r>
              <a:rPr lang="en-US" sz="2800" b="1" dirty="0" smtClean="0"/>
              <a:t>Recall the epidemiology and etiology of community acquired </a:t>
            </a:r>
            <a:r>
              <a:rPr lang="en-US" sz="2800" b="1" dirty="0"/>
              <a:t>pneumonia in children. </a:t>
            </a:r>
          </a:p>
          <a:p>
            <a:pPr marL="628650" indent="-514350">
              <a:buFont typeface="+mj-ea"/>
              <a:buAutoNum type="circleNumDbPlain"/>
            </a:pPr>
            <a:r>
              <a:rPr lang="en-US" sz="2800" b="1" dirty="0" smtClean="0"/>
              <a:t>Discuss the clinical manifestations, diagnosis and treatment of </a:t>
            </a:r>
            <a:r>
              <a:rPr lang="en-US" sz="2800" b="1" dirty="0"/>
              <a:t>pneumonia. </a:t>
            </a:r>
          </a:p>
          <a:p>
            <a:pPr marL="628650" indent="-514350">
              <a:buFont typeface="+mj-ea"/>
              <a:buAutoNum type="circleNumDbPlain"/>
            </a:pPr>
            <a:r>
              <a:rPr lang="en-US" sz="2800" b="1" dirty="0" smtClean="0"/>
              <a:t>Briefly discuss the aspiration pneumonias in children</a:t>
            </a:r>
            <a:r>
              <a:rPr lang="en-US" sz="2800" b="1" dirty="0"/>
              <a:t>. </a:t>
            </a:r>
          </a:p>
          <a:p>
            <a:pPr marL="628650" indent="-514350">
              <a:buFont typeface="+mj-ea"/>
              <a:buAutoNum type="circleNumDbPlain"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="" val="411508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t="-457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CCB400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43558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/>
          <a:stretch/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51481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b="1" dirty="0" smtClean="0">
                <a:solidFill>
                  <a:srgbClr val="FF0000"/>
                </a:solidFill>
              </a:rPr>
              <a:t>arapneumonic effusion.</a:t>
            </a:r>
          </a:p>
          <a:p>
            <a:pPr marL="571500" indent="-45720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en-US" b="1" dirty="0" smtClean="0">
                <a:solidFill>
                  <a:srgbClr val="FF0000"/>
                </a:solidFill>
              </a:rPr>
              <a:t>mpyema</a:t>
            </a:r>
            <a:r>
              <a:rPr lang="en-US" b="1" dirty="0">
                <a:solidFill>
                  <a:srgbClr val="FF0000"/>
                </a:solidFill>
              </a:rPr>
              <a:t>. </a:t>
            </a:r>
            <a:endParaRPr lang="en-US" dirty="0">
              <a:solidFill>
                <a:srgbClr val="FF0000"/>
              </a:solidFill>
            </a:endParaRPr>
          </a:p>
          <a:p>
            <a:pPr marL="571500" indent="-45720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b="1" dirty="0" smtClean="0">
                <a:solidFill>
                  <a:srgbClr val="FF0000"/>
                </a:solidFill>
              </a:rPr>
              <a:t>neumatocele</a:t>
            </a:r>
            <a:r>
              <a:rPr lang="en-US" dirty="0">
                <a:solidFill>
                  <a:srgbClr val="FF0000"/>
                </a:solidFill>
              </a:rPr>
              <a:t>. </a:t>
            </a:r>
          </a:p>
          <a:p>
            <a:pPr marL="5715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Bronchiectasis. </a:t>
            </a:r>
            <a:endParaRPr lang="en-US" dirty="0">
              <a:solidFill>
                <a:srgbClr val="FF0000"/>
              </a:solidFill>
            </a:endParaRPr>
          </a:p>
          <a:p>
            <a:pPr marL="571500" indent="-45720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b="1" dirty="0" smtClean="0">
                <a:solidFill>
                  <a:srgbClr val="FF0000"/>
                </a:solidFill>
              </a:rPr>
              <a:t>ung </a:t>
            </a:r>
            <a:r>
              <a:rPr lang="en-US" b="1" dirty="0">
                <a:solidFill>
                  <a:srgbClr val="FF0000"/>
                </a:solidFill>
              </a:rPr>
              <a:t>abscess.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571500" indent="-45720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B</a:t>
            </a:r>
            <a:r>
              <a:rPr lang="en-US" b="1" dirty="0" smtClean="0">
                <a:solidFill>
                  <a:srgbClr val="FF0000"/>
                </a:solidFill>
              </a:rPr>
              <a:t>ronchiolitis obliterans(esp. with adenovirus). </a:t>
            </a:r>
            <a:endParaRPr lang="en-US" dirty="0">
              <a:solidFill>
                <a:srgbClr val="FF0000"/>
              </a:solidFill>
            </a:endParaRPr>
          </a:p>
          <a:p>
            <a:pPr marL="571500" indent="-45720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Unilateral </a:t>
            </a:r>
            <a:r>
              <a:rPr lang="en-US" b="1" dirty="0" smtClean="0">
                <a:solidFill>
                  <a:srgbClr val="FF0000"/>
                </a:solidFill>
              </a:rPr>
              <a:t>hyperlucent lung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Swyer</a:t>
            </a:r>
            <a:r>
              <a:rPr lang="en-US" b="1" dirty="0">
                <a:solidFill>
                  <a:srgbClr val="FF0000"/>
                </a:solidFill>
              </a:rPr>
              <a:t>-James </a:t>
            </a:r>
            <a:r>
              <a:rPr lang="en-US" b="1" dirty="0" smtClean="0">
                <a:solidFill>
                  <a:srgbClr val="FF0000"/>
                </a:solidFill>
              </a:rPr>
              <a:t>syndrome).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u="sng" dirty="0"/>
              <a:t>COMPLICATIONS AND PROGNOSIS</a:t>
            </a:r>
          </a:p>
        </p:txBody>
      </p:sp>
    </p:spTree>
    <p:extLst>
      <p:ext uri="{BB962C8B-B14F-4D97-AF65-F5344CB8AC3E}">
        <p14:creationId xmlns:p14="http://schemas.microsoft.com/office/powerpoint/2010/main" xmlns="" val="294252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u="sng" dirty="0"/>
              <a:t>COMPLICATIONS AND PROGNOSIS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b="1" u="sng" dirty="0" smtClean="0">
                <a:solidFill>
                  <a:srgbClr val="FF0000"/>
                </a:solidFill>
              </a:rPr>
              <a:t>Most</a:t>
            </a:r>
            <a:r>
              <a:rPr lang="en-US" dirty="0" smtClean="0"/>
              <a:t> </a:t>
            </a:r>
            <a:r>
              <a:rPr lang="en-US" dirty="0"/>
              <a:t>children recover from pneumonia rapidly and completely, although </a:t>
            </a:r>
            <a:r>
              <a:rPr lang="en-US" b="1" u="sng" dirty="0">
                <a:solidFill>
                  <a:srgbClr val="008000"/>
                </a:solidFill>
              </a:rPr>
              <a:t>radiographic</a:t>
            </a:r>
            <a:r>
              <a:rPr lang="en-US" dirty="0"/>
              <a:t> abnormalities may take </a:t>
            </a:r>
            <a:r>
              <a:rPr lang="en-US" b="1" u="sng" dirty="0">
                <a:solidFill>
                  <a:srgbClr val="3366FF"/>
                </a:solidFill>
              </a:rPr>
              <a:t>6 to 8 weeks </a:t>
            </a:r>
            <a:r>
              <a:rPr lang="en-US" dirty="0"/>
              <a:t>to return to normal.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6790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PREVENTION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Annual </a:t>
            </a:r>
            <a:r>
              <a:rPr lang="en-US" b="1" u="sng" dirty="0">
                <a:solidFill>
                  <a:srgbClr val="3366FF"/>
                </a:solidFill>
              </a:rPr>
              <a:t>influenza vaccine </a:t>
            </a:r>
            <a:r>
              <a:rPr lang="en-US" dirty="0"/>
              <a:t>is recommended for all children over 6 months of </a:t>
            </a:r>
            <a:r>
              <a:rPr lang="en-US" dirty="0" smtClean="0"/>
              <a:t>age.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Universal childhood </a:t>
            </a:r>
            <a:r>
              <a:rPr lang="en-US" b="1" u="sng" dirty="0">
                <a:solidFill>
                  <a:srgbClr val="008000"/>
                </a:solidFill>
              </a:rPr>
              <a:t>vaccination</a:t>
            </a:r>
            <a:r>
              <a:rPr lang="en-US" dirty="0"/>
              <a:t> with conjugate vaccines for </a:t>
            </a:r>
            <a:r>
              <a:rPr lang="en-US" i="1" dirty="0"/>
              <a:t>H. influenzae </a:t>
            </a:r>
            <a:r>
              <a:rPr lang="en-US" dirty="0"/>
              <a:t>type b and </a:t>
            </a:r>
            <a:r>
              <a:rPr lang="en-US" dirty="0" smtClean="0"/>
              <a:t>                       </a:t>
            </a:r>
            <a:r>
              <a:rPr lang="en-US" i="1" dirty="0" smtClean="0"/>
              <a:t>S</a:t>
            </a:r>
            <a:r>
              <a:rPr lang="en-US" i="1" dirty="0"/>
              <a:t>. pneumoniae </a:t>
            </a:r>
            <a:r>
              <a:rPr lang="en-US" dirty="0"/>
              <a:t>has greatly diminished the incidence of these pneumonias.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759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Aspiration </a:t>
            </a:r>
            <a:r>
              <a:rPr lang="en-US" b="1" u="sng" dirty="0" smtClean="0"/>
              <a:t>PNEUMONIA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Aspiration of material that is </a:t>
            </a:r>
            <a:r>
              <a:rPr lang="en-US" b="1" u="sng" dirty="0">
                <a:solidFill>
                  <a:srgbClr val="FF0000"/>
                </a:solidFill>
              </a:rPr>
              <a:t>foreign</a:t>
            </a:r>
            <a:r>
              <a:rPr lang="en-US" dirty="0"/>
              <a:t> to the lower airway produces a varied clinical spectrum ranging from an asymptomatic condition to acute life-threatening </a:t>
            </a:r>
            <a:r>
              <a:rPr lang="en-US" dirty="0" smtClean="0"/>
              <a:t>events.</a:t>
            </a:r>
          </a:p>
          <a:p>
            <a:endParaRPr lang="en-US" b="1" dirty="0" smtClean="0"/>
          </a:p>
          <a:p>
            <a:r>
              <a:rPr lang="en-US" b="1" dirty="0" smtClean="0"/>
              <a:t>Clinical </a:t>
            </a:r>
            <a:r>
              <a:rPr lang="en-US" b="1" dirty="0"/>
              <a:t>Findings </a:t>
            </a:r>
            <a:r>
              <a:rPr lang="en-US" b="1" dirty="0" smtClean="0"/>
              <a:t>:</a:t>
            </a:r>
            <a:endParaRPr lang="en-US" dirty="0"/>
          </a:p>
          <a:p>
            <a:pPr marL="571500" indent="-457200">
              <a:buFont typeface="+mj-lt"/>
              <a:buAutoNum type="arabicPeriod"/>
            </a:pPr>
            <a:r>
              <a:rPr lang="en-US" dirty="0" smtClean="0">
                <a:solidFill>
                  <a:srgbClr val="3366FF"/>
                </a:solidFill>
              </a:rPr>
              <a:t>Fever.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>
                <a:solidFill>
                  <a:srgbClr val="3366FF"/>
                </a:solidFill>
              </a:rPr>
              <a:t>Cough.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>
                <a:solidFill>
                  <a:srgbClr val="3366FF"/>
                </a:solidFill>
              </a:rPr>
              <a:t>R</a:t>
            </a:r>
            <a:r>
              <a:rPr lang="en-US" dirty="0" smtClean="0">
                <a:solidFill>
                  <a:srgbClr val="3366FF"/>
                </a:solidFill>
              </a:rPr>
              <a:t>espiratory distress.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>
                <a:solidFill>
                  <a:srgbClr val="3366FF"/>
                </a:solidFill>
              </a:rPr>
              <a:t>Hypoxemia. </a:t>
            </a:r>
            <a:endParaRPr lang="en-US" dirty="0">
              <a:solidFill>
                <a:srgbClr val="3366FF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197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ight side especially </a:t>
            </a:r>
            <a:r>
              <a:rPr lang="en-US" dirty="0"/>
              <a:t>the </a:t>
            </a:r>
            <a:r>
              <a:rPr lang="en-US" b="1" u="sng" dirty="0">
                <a:solidFill>
                  <a:srgbClr val="3366FF"/>
                </a:solidFill>
              </a:rPr>
              <a:t>right upper lobe </a:t>
            </a:r>
            <a:r>
              <a:rPr lang="en-US" dirty="0"/>
              <a:t>in the supine </a:t>
            </a:r>
            <a:r>
              <a:rPr lang="en-US" dirty="0" smtClean="0"/>
              <a:t>patient is </a:t>
            </a:r>
            <a:r>
              <a:rPr lang="en-US" dirty="0"/>
              <a:t>commonly affected.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Aspiration </a:t>
            </a:r>
            <a:r>
              <a:rPr lang="en-US" b="1" u="sng" dirty="0" smtClean="0"/>
              <a:t>PNEUMONIA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xmlns="" val="323447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Risk factors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245"/>
          <a:stretch/>
        </p:blipFill>
        <p:spPr>
          <a:xfrm>
            <a:off x="457200" y="1571855"/>
            <a:ext cx="8229600" cy="5180832"/>
          </a:xfrm>
        </p:spPr>
      </p:pic>
    </p:spTree>
    <p:extLst>
      <p:ext uri="{BB962C8B-B14F-4D97-AF65-F5344CB8AC3E}">
        <p14:creationId xmlns:p14="http://schemas.microsoft.com/office/powerpoint/2010/main" xmlns="" val="176325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008000"/>
                </a:solidFill>
              </a:rPr>
              <a:t>S</a:t>
            </a:r>
            <a:r>
              <a:rPr lang="en-US" b="1" u="sng" dirty="0" smtClean="0">
                <a:solidFill>
                  <a:srgbClr val="008000"/>
                </a:solidFill>
              </a:rPr>
              <a:t>upportive</a:t>
            </a:r>
            <a:r>
              <a:rPr lang="en-US" dirty="0" smtClean="0"/>
              <a:t> </a:t>
            </a:r>
            <a:r>
              <a:rPr lang="en-US" dirty="0"/>
              <a:t>treatment is the only </a:t>
            </a:r>
            <a:r>
              <a:rPr lang="en-US" dirty="0" smtClean="0"/>
              <a:t>recommended </a:t>
            </a:r>
            <a:r>
              <a:rPr lang="en-US" dirty="0"/>
              <a:t>therapy.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Antimicrobial </a:t>
            </a:r>
            <a:r>
              <a:rPr lang="en-US" dirty="0"/>
              <a:t>therapy for patients who are </a:t>
            </a:r>
            <a:r>
              <a:rPr lang="en-US" dirty="0" smtClean="0"/>
              <a:t>    </a:t>
            </a:r>
            <a:r>
              <a:rPr lang="en-US" b="1" u="sng" dirty="0" smtClean="0">
                <a:solidFill>
                  <a:srgbClr val="FF0000"/>
                </a:solidFill>
              </a:rPr>
              <a:t>acutely </a:t>
            </a:r>
            <a:r>
              <a:rPr lang="en-US" b="1" u="sng" dirty="0">
                <a:solidFill>
                  <a:srgbClr val="FF0000"/>
                </a:solidFill>
              </a:rPr>
              <a:t>ill </a:t>
            </a:r>
            <a:r>
              <a:rPr lang="en-US" dirty="0"/>
              <a:t>from aspiration pneumonia includes </a:t>
            </a:r>
            <a:r>
              <a:rPr lang="en-US" dirty="0" smtClean="0"/>
              <a:t>coverage </a:t>
            </a:r>
            <a:r>
              <a:rPr lang="en-US" dirty="0"/>
              <a:t>for gram-negative anaerobic </a:t>
            </a:r>
            <a:r>
              <a:rPr lang="en-US" dirty="0" smtClean="0"/>
              <a:t>organisms.</a:t>
            </a:r>
          </a:p>
          <a:p>
            <a:endParaRPr lang="en-US" dirty="0"/>
          </a:p>
          <a:p>
            <a:r>
              <a:rPr lang="en-US" b="1" u="sng" dirty="0" smtClean="0">
                <a:solidFill>
                  <a:srgbClr val="3366FF"/>
                </a:solidFill>
              </a:rPr>
              <a:t>Clindamycin</a:t>
            </a:r>
            <a:r>
              <a:rPr lang="en-US" dirty="0" smtClean="0"/>
              <a:t> </a:t>
            </a:r>
            <a:r>
              <a:rPr lang="en-US" dirty="0"/>
              <a:t>is appropriate initial coverage.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02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u="sng" dirty="0"/>
              <a:t>Reference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/>
          <a:srcRect t="41" r="-16463"/>
          <a:stretch/>
        </p:blipFill>
        <p:spPr>
          <a:xfrm>
            <a:off x="301752" y="1345508"/>
            <a:ext cx="4803046" cy="5243706"/>
          </a:xfrm>
        </p:spPr>
      </p:pic>
    </p:spTree>
    <p:extLst>
      <p:ext uri="{BB962C8B-B14F-4D97-AF65-F5344CB8AC3E}">
        <p14:creationId xmlns:p14="http://schemas.microsoft.com/office/powerpoint/2010/main" xmlns="" val="239555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Definitions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Pneumonia</a:t>
            </a:r>
            <a:r>
              <a:rPr lang="en-US" b="1" dirty="0"/>
              <a:t> </a:t>
            </a:r>
            <a:r>
              <a:rPr lang="en-US" dirty="0"/>
              <a:t>is an infection of the lower respiratory tract that involves the </a:t>
            </a:r>
            <a:r>
              <a:rPr lang="en-US" b="1" u="sng" dirty="0">
                <a:solidFill>
                  <a:srgbClr val="008000"/>
                </a:solidFill>
              </a:rPr>
              <a:t>airways</a:t>
            </a:r>
            <a:r>
              <a:rPr lang="en-US" dirty="0"/>
              <a:t> and </a:t>
            </a:r>
            <a:r>
              <a:rPr lang="en-US" b="1" u="sng" dirty="0">
                <a:solidFill>
                  <a:srgbClr val="008000"/>
                </a:solidFill>
              </a:rPr>
              <a:t>parenchyma</a:t>
            </a:r>
            <a:r>
              <a:rPr lang="en-US" dirty="0"/>
              <a:t> with </a:t>
            </a:r>
            <a:r>
              <a:rPr lang="en-US" b="1" u="sng" dirty="0">
                <a:solidFill>
                  <a:srgbClr val="3366FF"/>
                </a:solidFill>
              </a:rPr>
              <a:t>consolidation</a:t>
            </a:r>
            <a:r>
              <a:rPr lang="en-US" dirty="0"/>
              <a:t> of the alveolar spaces. </a:t>
            </a:r>
          </a:p>
          <a:p>
            <a:endParaRPr lang="en-US" dirty="0" smtClean="0"/>
          </a:p>
          <a:p>
            <a:r>
              <a:rPr lang="en-US" b="1" u="sng" dirty="0">
                <a:solidFill>
                  <a:srgbClr val="FF0000"/>
                </a:solidFill>
              </a:rPr>
              <a:t>L</a:t>
            </a:r>
            <a:r>
              <a:rPr lang="en-US" b="1" u="sng" dirty="0" smtClean="0">
                <a:solidFill>
                  <a:srgbClr val="FF0000"/>
                </a:solidFill>
              </a:rPr>
              <a:t>ower </a:t>
            </a:r>
            <a:r>
              <a:rPr lang="en-US" b="1" u="sng" dirty="0">
                <a:solidFill>
                  <a:srgbClr val="FF0000"/>
                </a:solidFill>
              </a:rPr>
              <a:t>respiratory tract infection </a:t>
            </a:r>
            <a:r>
              <a:rPr lang="en-US" dirty="0"/>
              <a:t>is often used to encompass </a:t>
            </a:r>
            <a:r>
              <a:rPr lang="en-US" b="1" u="sng" dirty="0">
                <a:solidFill>
                  <a:srgbClr val="3366FF"/>
                </a:solidFill>
              </a:rPr>
              <a:t>bronchitis, </a:t>
            </a:r>
            <a:r>
              <a:rPr lang="en-US" b="1" u="sng" dirty="0" smtClean="0">
                <a:solidFill>
                  <a:srgbClr val="3366FF"/>
                </a:solidFill>
              </a:rPr>
              <a:t>bronchiolitis</a:t>
            </a:r>
            <a:r>
              <a:rPr lang="en-US" dirty="0" smtClean="0"/>
              <a:t>, </a:t>
            </a:r>
            <a:r>
              <a:rPr lang="en-US" b="1" u="sng" dirty="0">
                <a:solidFill>
                  <a:srgbClr val="3366FF"/>
                </a:solidFill>
              </a:rPr>
              <a:t>pneumonia</a:t>
            </a:r>
            <a:r>
              <a:rPr lang="en-US" dirty="0"/>
              <a:t>, or any combination of the three. </a:t>
            </a:r>
          </a:p>
          <a:p>
            <a:endParaRPr lang="en-US" b="1" dirty="0" smtClean="0"/>
          </a:p>
          <a:p>
            <a:r>
              <a:rPr lang="en-US" b="1" u="sng" dirty="0">
                <a:solidFill>
                  <a:srgbClr val="FF0000"/>
                </a:solidFill>
              </a:rPr>
              <a:t>Pneumonitis</a:t>
            </a:r>
            <a:r>
              <a:rPr lang="en-US" b="1" dirty="0" smtClean="0"/>
              <a:t> </a:t>
            </a:r>
            <a:r>
              <a:rPr lang="en-US" dirty="0"/>
              <a:t>is a general term for lung inflammation that may or </a:t>
            </a:r>
            <a:r>
              <a:rPr lang="en-US" b="1" u="sng" dirty="0">
                <a:solidFill>
                  <a:srgbClr val="660066"/>
                </a:solidFill>
              </a:rPr>
              <a:t>may not </a:t>
            </a:r>
            <a:r>
              <a:rPr lang="en-US" dirty="0"/>
              <a:t>be associated with consolidation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094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81350"/>
            <a:ext cx="8229600" cy="437356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14300" indent="0" algn="ctr">
              <a:buNone/>
            </a:pPr>
            <a:r>
              <a:rPr lang="en-US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</a:t>
            </a:r>
            <a:endParaRPr lang="en-US" sz="11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436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Lobar pneumonia </a:t>
            </a:r>
            <a:r>
              <a:rPr lang="en-US" dirty="0"/>
              <a:t>describes pneumonia localized to one or more </a:t>
            </a:r>
            <a:r>
              <a:rPr lang="en-US" b="1" u="sng" dirty="0">
                <a:solidFill>
                  <a:srgbClr val="3366FF"/>
                </a:solidFill>
              </a:rPr>
              <a:t>lobes</a:t>
            </a:r>
            <a:r>
              <a:rPr lang="en-US" dirty="0"/>
              <a:t> of the lung.</a:t>
            </a:r>
          </a:p>
          <a:p>
            <a:endParaRPr lang="en-US" b="1" dirty="0" smtClean="0"/>
          </a:p>
          <a:p>
            <a:r>
              <a:rPr lang="en-US" b="1" u="sng" dirty="0">
                <a:solidFill>
                  <a:srgbClr val="FF0000"/>
                </a:solidFill>
              </a:rPr>
              <a:t>Bronchopneumonia</a:t>
            </a:r>
            <a:r>
              <a:rPr lang="en-US" b="1" dirty="0" smtClean="0"/>
              <a:t> </a:t>
            </a:r>
            <a:r>
              <a:rPr lang="en-US" dirty="0"/>
              <a:t>refers to inflammation of the lung that is centered in the </a:t>
            </a:r>
            <a:r>
              <a:rPr lang="en-US" b="1" u="sng" dirty="0">
                <a:solidFill>
                  <a:srgbClr val="3366FF"/>
                </a:solidFill>
              </a:rPr>
              <a:t>bronchioles</a:t>
            </a:r>
            <a:r>
              <a:rPr lang="en-US" dirty="0"/>
              <a:t> and leads to the production of a mucopurulent exudate that obstructs some of these small airways and causes patchy consolidation of the adjacent lobules. </a:t>
            </a:r>
          </a:p>
          <a:p>
            <a:endParaRPr lang="en-US" b="1" dirty="0" smtClean="0"/>
          </a:p>
          <a:p>
            <a:r>
              <a:rPr lang="en-US" b="1" u="sng" dirty="0">
                <a:solidFill>
                  <a:srgbClr val="FF0000"/>
                </a:solidFill>
              </a:rPr>
              <a:t>Atypical pneumonia </a:t>
            </a:r>
            <a:r>
              <a:rPr lang="en-US" dirty="0"/>
              <a:t>describes patterns typically more </a:t>
            </a:r>
            <a:r>
              <a:rPr lang="en-US" b="1" u="sng" dirty="0">
                <a:solidFill>
                  <a:srgbClr val="008000"/>
                </a:solidFill>
              </a:rPr>
              <a:t>diffuse</a:t>
            </a:r>
            <a:r>
              <a:rPr lang="en-US" dirty="0"/>
              <a:t> or </a:t>
            </a:r>
            <a:r>
              <a:rPr lang="en-US" b="1" u="sng" dirty="0">
                <a:solidFill>
                  <a:srgbClr val="008000"/>
                </a:solidFill>
              </a:rPr>
              <a:t>interstitial</a:t>
            </a:r>
            <a:r>
              <a:rPr lang="en-US" dirty="0"/>
              <a:t> than lobar pneumonia. 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Definitions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xmlns="" val="28553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457"/>
          <a:stretch/>
        </p:blipFill>
        <p:spPr>
          <a:xfrm>
            <a:off x="0" y="0"/>
            <a:ext cx="9144000" cy="6858000"/>
          </a:xfrm>
          <a:solidFill>
            <a:srgbClr val="CCB400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13315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Epidemiology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u="sng" dirty="0">
                <a:solidFill>
                  <a:srgbClr val="008000"/>
                </a:solidFill>
              </a:rPr>
              <a:t>Immunizations</a:t>
            </a:r>
            <a:r>
              <a:rPr lang="en-US" sz="2800" dirty="0"/>
              <a:t> </a:t>
            </a:r>
            <a:r>
              <a:rPr lang="en-US" dirty="0"/>
              <a:t>have had a great impact on the incidence of pneumonia caused by 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Pertussis.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Diphtheria.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Measles.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Haemophilus influenza type b.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S. pneumoniae.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TB (BCG Vaccine).</a:t>
            </a:r>
          </a:p>
        </p:txBody>
      </p:sp>
    </p:spTree>
    <p:extLst>
      <p:ext uri="{BB962C8B-B14F-4D97-AF65-F5344CB8AC3E}">
        <p14:creationId xmlns:p14="http://schemas.microsoft.com/office/powerpoint/2010/main" xmlns="" val="99632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u="sng" dirty="0">
                <a:solidFill>
                  <a:srgbClr val="FF0000"/>
                </a:solidFill>
              </a:rPr>
              <a:t>Risk factors </a:t>
            </a:r>
            <a:r>
              <a:rPr lang="en-US" sz="2800" b="1" u="sng" dirty="0" smtClean="0">
                <a:solidFill>
                  <a:srgbClr val="FF0000"/>
                </a:solidFill>
              </a:rPr>
              <a:t>:</a:t>
            </a:r>
            <a:endParaRPr lang="en-US" sz="2800" dirty="0"/>
          </a:p>
          <a:p>
            <a:endParaRPr lang="en-US" dirty="0" smtClean="0"/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008000"/>
                </a:solidFill>
              </a:rPr>
              <a:t>Gastroesophageal reflux.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solidFill>
                  <a:srgbClr val="008000"/>
                </a:solidFill>
              </a:rPr>
              <a:t>N</a:t>
            </a:r>
            <a:r>
              <a:rPr lang="en-US" dirty="0" smtClean="0">
                <a:solidFill>
                  <a:srgbClr val="008000"/>
                </a:solidFill>
              </a:rPr>
              <a:t>eurologic </a:t>
            </a:r>
            <a:r>
              <a:rPr lang="en-US" dirty="0">
                <a:solidFill>
                  <a:srgbClr val="008000"/>
                </a:solidFill>
              </a:rPr>
              <a:t>impairment (</a:t>
            </a:r>
            <a:r>
              <a:rPr lang="en-US" dirty="0" smtClean="0">
                <a:solidFill>
                  <a:srgbClr val="008000"/>
                </a:solidFill>
              </a:rPr>
              <a:t>aspiration).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solidFill>
                  <a:srgbClr val="008000"/>
                </a:solidFill>
              </a:rPr>
              <a:t>I</a:t>
            </a:r>
            <a:r>
              <a:rPr lang="en-US" dirty="0" smtClean="0">
                <a:solidFill>
                  <a:srgbClr val="008000"/>
                </a:solidFill>
              </a:rPr>
              <a:t>mmunocompromised states.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solidFill>
                  <a:srgbClr val="008000"/>
                </a:solidFill>
              </a:rPr>
              <a:t>A</a:t>
            </a:r>
            <a:r>
              <a:rPr lang="en-US" dirty="0" smtClean="0">
                <a:solidFill>
                  <a:srgbClr val="008000"/>
                </a:solidFill>
              </a:rPr>
              <a:t>natomic </a:t>
            </a:r>
            <a:r>
              <a:rPr lang="en-US" dirty="0">
                <a:solidFill>
                  <a:srgbClr val="008000"/>
                </a:solidFill>
              </a:rPr>
              <a:t>abnormalities of the respiratory </a:t>
            </a:r>
            <a:r>
              <a:rPr lang="en-US" dirty="0" smtClean="0">
                <a:solidFill>
                  <a:srgbClr val="008000"/>
                </a:solidFill>
              </a:rPr>
              <a:t>tract.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solidFill>
                  <a:srgbClr val="008000"/>
                </a:solidFill>
              </a:rPr>
              <a:t>R</a:t>
            </a:r>
            <a:r>
              <a:rPr lang="en-US" dirty="0" smtClean="0">
                <a:solidFill>
                  <a:srgbClr val="008000"/>
                </a:solidFill>
              </a:rPr>
              <a:t>esidence </a:t>
            </a:r>
            <a:r>
              <a:rPr lang="en-US" dirty="0">
                <a:solidFill>
                  <a:srgbClr val="008000"/>
                </a:solidFill>
              </a:rPr>
              <a:t>in residential care </a:t>
            </a:r>
            <a:r>
              <a:rPr lang="en-US" dirty="0" smtClean="0">
                <a:solidFill>
                  <a:srgbClr val="008000"/>
                </a:solidFill>
              </a:rPr>
              <a:t>facilities.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solidFill>
                  <a:srgbClr val="008000"/>
                </a:solidFill>
              </a:rPr>
              <a:t>H</a:t>
            </a:r>
            <a:r>
              <a:rPr lang="en-US" dirty="0" smtClean="0">
                <a:solidFill>
                  <a:srgbClr val="008000"/>
                </a:solidFill>
              </a:rPr>
              <a:t>ospitalization</a:t>
            </a:r>
            <a:r>
              <a:rPr lang="en-US" dirty="0">
                <a:solidFill>
                  <a:srgbClr val="008000"/>
                </a:solidFill>
              </a:rPr>
              <a:t>, especially in an intensive care unit. 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Epidemiology</a:t>
            </a:r>
          </a:p>
        </p:txBody>
      </p:sp>
    </p:spTree>
    <p:extLst>
      <p:ext uri="{BB962C8B-B14F-4D97-AF65-F5344CB8AC3E}">
        <p14:creationId xmlns:p14="http://schemas.microsoft.com/office/powerpoint/2010/main" xmlns="" val="258909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CLINICAL MANIFESTATIONS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/>
            </a:pPr>
            <a:endParaRPr lang="en-US" b="1" dirty="0" smtClean="0"/>
          </a:p>
          <a:p>
            <a:pPr marL="571500" indent="-457200">
              <a:buFont typeface="+mj-ea"/>
              <a:buAutoNum type="circleNumDbPlain"/>
            </a:pPr>
            <a:r>
              <a:rPr lang="en-US" b="1" dirty="0" smtClean="0"/>
              <a:t>Fever</a:t>
            </a:r>
            <a:r>
              <a:rPr lang="en-US" b="1" dirty="0"/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b="1" dirty="0"/>
              <a:t>Chills.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b="1" dirty="0"/>
              <a:t>Tachypnea.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b="1" dirty="0"/>
              <a:t>Cough.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b="1" dirty="0"/>
              <a:t>Malaise.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b="1" dirty="0"/>
              <a:t>Pleuritic chest pain.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b="1" dirty="0"/>
              <a:t>Retractions. </a:t>
            </a:r>
          </a:p>
          <a:p>
            <a:pPr marL="11430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72958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3366FF"/>
                </a:solidFill>
              </a:rPr>
              <a:t>Dullness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dirty="0" smtClean="0"/>
              <a:t>percussion </a:t>
            </a:r>
            <a:r>
              <a:rPr lang="en-US" dirty="0"/>
              <a:t>may be due to lobar or segmental </a:t>
            </a:r>
            <a:r>
              <a:rPr lang="en-US" b="1" u="sng" dirty="0">
                <a:solidFill>
                  <a:srgbClr val="008000"/>
                </a:solidFill>
              </a:rPr>
              <a:t>infiltrates </a:t>
            </a:r>
            <a:r>
              <a:rPr lang="en-US" dirty="0"/>
              <a:t>or </a:t>
            </a:r>
            <a:r>
              <a:rPr lang="en-US" b="1" u="sng" dirty="0">
                <a:solidFill>
                  <a:srgbClr val="008000"/>
                </a:solidFill>
              </a:rPr>
              <a:t>pleural fluid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b="1" u="sng" dirty="0">
                <a:solidFill>
                  <a:srgbClr val="3366FF"/>
                </a:solidFill>
              </a:rPr>
              <a:t>Auscultation</a:t>
            </a:r>
            <a:r>
              <a:rPr lang="en-US" dirty="0" smtClean="0"/>
              <a:t> </a:t>
            </a:r>
            <a:r>
              <a:rPr lang="en-US" dirty="0"/>
              <a:t>may be normal in early or very focal </a:t>
            </a:r>
            <a:r>
              <a:rPr lang="en-US" dirty="0" smtClean="0"/>
              <a:t>pneumonia</a:t>
            </a:r>
            <a:r>
              <a:rPr lang="en-US" dirty="0"/>
              <a:t>, but the presence of localized </a:t>
            </a:r>
            <a:r>
              <a:rPr lang="en-US" b="1" u="sng" dirty="0">
                <a:solidFill>
                  <a:srgbClr val="008000"/>
                </a:solidFill>
              </a:rPr>
              <a:t>crackles, rhonchi, and wheezes</a:t>
            </a:r>
            <a:r>
              <a:rPr lang="en-US" dirty="0"/>
              <a:t> may help one detect and locate pneumonia. </a:t>
            </a:r>
          </a:p>
          <a:p>
            <a:endParaRPr lang="en-US" dirty="0" smtClean="0"/>
          </a:p>
          <a:p>
            <a:r>
              <a:rPr lang="en-US" dirty="0" smtClean="0"/>
              <a:t>Physical </a:t>
            </a:r>
            <a:r>
              <a:rPr lang="en-US" dirty="0"/>
              <a:t>examination findings </a:t>
            </a:r>
            <a:r>
              <a:rPr lang="en-US" b="1" u="sng" dirty="0">
                <a:solidFill>
                  <a:srgbClr val="FF0000"/>
                </a:solidFill>
              </a:rPr>
              <a:t>cannot</a:t>
            </a:r>
            <a:r>
              <a:rPr lang="en-US" dirty="0"/>
              <a:t> reliably distinguish </a:t>
            </a:r>
            <a:r>
              <a:rPr lang="en-US" b="1" u="sng" dirty="0">
                <a:solidFill>
                  <a:srgbClr val="3366FF"/>
                </a:solidFill>
              </a:rPr>
              <a:t>viral</a:t>
            </a:r>
            <a:r>
              <a:rPr lang="en-US" dirty="0"/>
              <a:t> and </a:t>
            </a:r>
            <a:r>
              <a:rPr lang="en-US" b="1" u="sng" dirty="0">
                <a:solidFill>
                  <a:srgbClr val="3366FF"/>
                </a:solidFill>
              </a:rPr>
              <a:t>bacterial</a:t>
            </a:r>
            <a:r>
              <a:rPr lang="en-US" dirty="0"/>
              <a:t> pneumonias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CLINICAL MANIFESTATIONS</a:t>
            </a:r>
          </a:p>
        </p:txBody>
      </p:sp>
    </p:spTree>
    <p:extLst>
      <p:ext uri="{BB962C8B-B14F-4D97-AF65-F5344CB8AC3E}">
        <p14:creationId xmlns:p14="http://schemas.microsoft.com/office/powerpoint/2010/main" xmlns="" val="297011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319</TotalTime>
  <Words>843</Words>
  <Application>Microsoft Macintosh PowerPoint</Application>
  <PresentationFormat>On-screen Show (4:3)</PresentationFormat>
  <Paragraphs>135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Apothecary</vt:lpstr>
      <vt:lpstr>Pneumonia</vt:lpstr>
      <vt:lpstr>Objectives</vt:lpstr>
      <vt:lpstr>Definitions</vt:lpstr>
      <vt:lpstr>Definitions</vt:lpstr>
      <vt:lpstr>Slide 5</vt:lpstr>
      <vt:lpstr>Epidemiology</vt:lpstr>
      <vt:lpstr>Epidemiology</vt:lpstr>
      <vt:lpstr>CLINICAL MANIFESTATIONS</vt:lpstr>
      <vt:lpstr>CLINICAL MANIFESTATIONS</vt:lpstr>
      <vt:lpstr>LABORATORY AND IMAGING STUDIES</vt:lpstr>
      <vt:lpstr>LABORATORY AND IMAGING STUDIES</vt:lpstr>
      <vt:lpstr>LABORATORY AND IMAGING STUDIES</vt:lpstr>
      <vt:lpstr>LABORATORY AND IMAGING STUDIES</vt:lpstr>
      <vt:lpstr>LABORATORY AND IMAGING STUDIES</vt:lpstr>
      <vt:lpstr>LABORATORY AND IMAGING STUDIES</vt:lpstr>
      <vt:lpstr>DIFFERENTIAL DIAGNOSIS </vt:lpstr>
      <vt:lpstr>Slide 17</vt:lpstr>
      <vt:lpstr>TREATMENT</vt:lpstr>
      <vt:lpstr>TREATMENT</vt:lpstr>
      <vt:lpstr>Slide 20</vt:lpstr>
      <vt:lpstr>Slide 21</vt:lpstr>
      <vt:lpstr>COMPLICATIONS AND PROGNOSIS</vt:lpstr>
      <vt:lpstr>COMPLICATIONS AND PROGNOSIS</vt:lpstr>
      <vt:lpstr>PREVENTION</vt:lpstr>
      <vt:lpstr>Aspiration PNEUMONIA</vt:lpstr>
      <vt:lpstr>Aspiration PNEUMONIA</vt:lpstr>
      <vt:lpstr>Risk factors</vt:lpstr>
      <vt:lpstr>TREATMENT</vt:lpstr>
      <vt:lpstr>Reference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Pneumonia</dc:title>
  <dc:creator>abdullah</dc:creator>
  <cp:lastModifiedBy>e.alrashedi</cp:lastModifiedBy>
  <cp:revision>29</cp:revision>
  <dcterms:created xsi:type="dcterms:W3CDTF">2015-10-03T15:52:39Z</dcterms:created>
  <dcterms:modified xsi:type="dcterms:W3CDTF">2018-03-04T07:45:05Z</dcterms:modified>
</cp:coreProperties>
</file>